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0052" y="4624668"/>
            <a:ext cx="6929148" cy="933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GOOD FOR BUSINESS?</a:t>
            </a:r>
            <a:br>
              <a:rPr lang="en-US" dirty="0" smtClean="0"/>
            </a:br>
            <a:r>
              <a:rPr lang="en-US" dirty="0" smtClean="0"/>
              <a:t>The Case of Paid Sick Leave in Connecticut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0084" y="5558117"/>
            <a:ext cx="5759115" cy="98235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Eileen </a:t>
            </a:r>
            <a:r>
              <a:rPr lang="en-US" sz="2000" dirty="0" err="1" smtClean="0"/>
              <a:t>Appelbaum</a:t>
            </a:r>
            <a:r>
              <a:rPr lang="en-US" sz="2000" dirty="0" smtClean="0"/>
              <a:t>, CEPR</a:t>
            </a:r>
          </a:p>
          <a:p>
            <a:r>
              <a:rPr lang="en-US" sz="2000" dirty="0" smtClean="0"/>
              <a:t>Ruth Milkman, CUNY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6175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cost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10104"/>
            <a:ext cx="7556313" cy="521037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Only 10% of employers reported the law increased payroll costs by 3% or more</a:t>
            </a:r>
          </a:p>
          <a:p>
            <a:r>
              <a:rPr lang="en-US" dirty="0" smtClean="0"/>
              <a:t>Biggest cost impact was on employers with lots of part-time workers; indeed the main benefit of the law was to these workers employed in establishments that previously offered PSD only to full-time workers</a:t>
            </a:r>
          </a:p>
          <a:p>
            <a:r>
              <a:rPr lang="en-US" dirty="0" smtClean="0"/>
              <a:t>Unionized establishments half as likely to report cost increases as non-union ones</a:t>
            </a:r>
          </a:p>
          <a:p>
            <a:r>
              <a:rPr lang="en-US" dirty="0" smtClean="0"/>
              <a:t>Record keeping burden was minimal as well, once system set up to track the benefit.  </a:t>
            </a:r>
          </a:p>
          <a:p>
            <a:pPr lvl="1"/>
            <a:r>
              <a:rPr lang="en-US" dirty="0" smtClean="0"/>
              <a:t>“It’s easy.  It takes ten minutes” (nursing home payroll manager)</a:t>
            </a:r>
            <a:endParaRPr lang="en-US" dirty="0"/>
          </a:p>
          <a:p>
            <a:r>
              <a:rPr lang="en-US" dirty="0" smtClean="0"/>
              <a:t>Only 29% of respondents tracked PSD costs separately from other benefits</a:t>
            </a:r>
          </a:p>
          <a:p>
            <a:pPr lvl="1"/>
            <a:r>
              <a:rPr lang="en-US" dirty="0" smtClean="0"/>
              <a:t>“It would cost us more administratively to track the costs ... No hardship whatsoever!”  (entertainment industry HR manager)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93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changes in operations due to increased costs  </a:t>
            </a:r>
            <a:br>
              <a:rPr lang="en-US" dirty="0" smtClean="0"/>
            </a:br>
            <a:r>
              <a:rPr lang="en-US" sz="2000" dirty="0" smtClean="0"/>
              <a:t>(N=240, multiple responses could be reported )</a:t>
            </a: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114559"/>
              </p:ext>
            </p:extLst>
          </p:nvPr>
        </p:nvGraphicFramePr>
        <p:xfrm>
          <a:off x="498475" y="2499230"/>
          <a:ext cx="7556500" cy="3540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675"/>
                <a:gridCol w="257482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Operational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Percent reporting</a:t>
                      </a:r>
                      <a:endParaRPr lang="en-US" dirty="0"/>
                    </a:p>
                  </a:txBody>
                  <a:tcPr/>
                </a:tc>
              </a:tr>
              <a:tr h="634870">
                <a:tc>
                  <a:txBody>
                    <a:bodyPr/>
                    <a:lstStyle/>
                    <a:p>
                      <a:r>
                        <a:rPr lang="en-US" dirty="0" smtClean="0"/>
                        <a:t>Reduced employee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10.6%</a:t>
                      </a:r>
                      <a:endParaRPr lang="en-US" dirty="0"/>
                    </a:p>
                  </a:txBody>
                  <a:tcPr/>
                </a:tc>
              </a:tr>
              <a:tr h="634870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 prices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15.6%</a:t>
                      </a:r>
                      <a:endParaRPr lang="en-US" dirty="0"/>
                    </a:p>
                  </a:txBody>
                  <a:tcPr/>
                </a:tc>
              </a:tr>
              <a:tr h="634870">
                <a:tc>
                  <a:txBody>
                    <a:bodyPr/>
                    <a:lstStyle/>
                    <a:p>
                      <a:r>
                        <a:rPr lang="en-US" dirty="0" smtClean="0"/>
                        <a:t>Reduced</a:t>
                      </a:r>
                      <a:r>
                        <a:rPr lang="en-US" baseline="0" dirty="0" smtClean="0"/>
                        <a:t> operating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3.4%</a:t>
                      </a:r>
                      <a:endParaRPr lang="en-US" dirty="0"/>
                    </a:p>
                  </a:txBody>
                  <a:tcPr/>
                </a:tc>
              </a:tr>
              <a:tr h="634870">
                <a:tc>
                  <a:txBody>
                    <a:bodyPr/>
                    <a:lstStyle/>
                    <a:p>
                      <a:r>
                        <a:rPr lang="en-US" dirty="0" smtClean="0"/>
                        <a:t>Reduced quality</a:t>
                      </a:r>
                      <a:r>
                        <a:rPr lang="en-US" baseline="0" dirty="0" smtClean="0"/>
                        <a:t> of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1.3%</a:t>
                      </a:r>
                      <a:endParaRPr lang="en-US" dirty="0"/>
                    </a:p>
                  </a:txBody>
                  <a:tcPr/>
                </a:tc>
              </a:tr>
              <a:tr h="634870">
                <a:tc>
                  <a:txBody>
                    <a:bodyPr/>
                    <a:lstStyle/>
                    <a:p>
                      <a:r>
                        <a:rPr lang="en-US" dirty="0" smtClean="0"/>
                        <a:t>Reduced wages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66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 Support for the Law has increased since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8451771" cy="4890273"/>
          </a:xfrm>
        </p:spPr>
        <p:txBody>
          <a:bodyPr>
            <a:noAutofit/>
          </a:bodyPr>
          <a:lstStyle/>
          <a:p>
            <a:r>
              <a:rPr lang="en-US" sz="2800" dirty="0" smtClean="0"/>
              <a:t>We heard employers complain about legislators’ lack of understanding of business operations, and various other anti-regulation rants</a:t>
            </a:r>
          </a:p>
          <a:p>
            <a:r>
              <a:rPr lang="en-US" sz="2800" dirty="0" smtClean="0"/>
              <a:t>Yet 18 months after the law took effect, most employers surveyed were supportive:</a:t>
            </a:r>
          </a:p>
          <a:p>
            <a:pPr lvl="1"/>
            <a:r>
              <a:rPr lang="en-US" sz="2800" dirty="0" smtClean="0"/>
              <a:t>39.5%  were “very supportive” of the PSD law</a:t>
            </a:r>
          </a:p>
          <a:p>
            <a:pPr lvl="1"/>
            <a:r>
              <a:rPr lang="en-US" sz="2800" dirty="0" smtClean="0"/>
              <a:t>37.0% were “somewhat supportive”</a:t>
            </a:r>
          </a:p>
          <a:p>
            <a:r>
              <a:rPr lang="en-US" sz="3000" dirty="0" smtClean="0"/>
              <a:t>Overall:  a non-event for employers with real benefits for covered workers, especially part-time service workers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8861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18" y="484094"/>
            <a:ext cx="7364769" cy="1116106"/>
          </a:xfrm>
        </p:spPr>
        <p:txBody>
          <a:bodyPr/>
          <a:lstStyle/>
          <a:p>
            <a:r>
              <a:rPr lang="en-US" sz="2800" dirty="0" smtClean="0"/>
              <a:t>On July 1, 2011, Connecticut became the first state to require employer-paid Paid Sick Days; law took effect on Jan. 1, 2012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8251765" cy="44192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Covers about 400,000 of the state’s 1.7 million employed workers</a:t>
            </a:r>
          </a:p>
          <a:p>
            <a:r>
              <a:rPr lang="en-US" dirty="0" smtClean="0"/>
              <a:t>Many carve-outs, including manufacturing and most nationally-chartered nonprofits, as well as per diem and temporary workers</a:t>
            </a:r>
          </a:p>
          <a:p>
            <a:r>
              <a:rPr lang="en-US" dirty="0" smtClean="0"/>
              <a:t>Covers most non-exempt service sector establishments employing 50 or more workers, including part-time workers</a:t>
            </a:r>
          </a:p>
          <a:p>
            <a:r>
              <a:rPr lang="en-US" dirty="0" smtClean="0"/>
              <a:t>Those covered accrue one hour of paid sick leave for every 40 hours they work; can draw on the benefit after 680 hours’ work</a:t>
            </a:r>
          </a:p>
          <a:p>
            <a:r>
              <a:rPr lang="en-US" dirty="0" smtClean="0"/>
              <a:t>Can accrue up to 5 days per year</a:t>
            </a:r>
          </a:p>
          <a:p>
            <a:r>
              <a:rPr lang="en-US" dirty="0" smtClean="0"/>
              <a:t>Can use leave for own illness, injury, or medical care, for a child’s or spouse, or for care related to family violence or sexual assault</a:t>
            </a:r>
          </a:p>
          <a:p>
            <a:r>
              <a:rPr lang="en-US" dirty="0" smtClean="0"/>
              <a:t>The law prohibits employer retaliation against workers who request or use paid sick leave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91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716066"/>
          </a:xfrm>
        </p:spPr>
        <p:txBody>
          <a:bodyPr/>
          <a:lstStyle/>
          <a:p>
            <a:r>
              <a:rPr lang="en-US" dirty="0" smtClean="0"/>
              <a:t>We surveyed 251 covered CT employers and conducted 15 site visits/interviews with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910212"/>
            <a:ext cx="7556313" cy="32159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Survey:</a:t>
            </a:r>
          </a:p>
          <a:p>
            <a:pPr lvl="1"/>
            <a:r>
              <a:rPr lang="en-US" sz="2000" dirty="0"/>
              <a:t>Dun and Bradstreet sample, stratified by employer size</a:t>
            </a:r>
          </a:p>
          <a:p>
            <a:pPr lvl="1"/>
            <a:r>
              <a:rPr lang="en-US" sz="2000" dirty="0"/>
              <a:t>Oversampled large establishments</a:t>
            </a:r>
          </a:p>
          <a:p>
            <a:pPr lvl="1"/>
            <a:r>
              <a:rPr lang="en-US" sz="2000" dirty="0"/>
              <a:t>36% response rate (AAPOR RR 3)</a:t>
            </a:r>
          </a:p>
          <a:p>
            <a:r>
              <a:rPr lang="en-US" sz="2400" dirty="0" smtClean="0"/>
              <a:t>Interviews with a convenience sample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Businesses concerned about negative impact, but for most, a non-event with minimal burdens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340172"/>
            <a:ext cx="7556313" cy="4210306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Carve-outs limited the impact</a:t>
            </a:r>
          </a:p>
          <a:p>
            <a:r>
              <a:rPr lang="en-US" dirty="0" smtClean="0"/>
              <a:t>Employers that already offered paid sick days made minimal or no adjustments</a:t>
            </a:r>
          </a:p>
          <a:p>
            <a:r>
              <a:rPr lang="en-US" dirty="0" smtClean="0"/>
              <a:t>Minimal abuse reported (and what little abuse there is was reported before as well as since the law took effect)</a:t>
            </a:r>
          </a:p>
          <a:p>
            <a:r>
              <a:rPr lang="en-US" dirty="0" smtClean="0"/>
              <a:t>But coverage did increase:  88.5% of employers surveyed had offered 5+ PSD before the law took effect; by mid-2013, 93.7% did so</a:t>
            </a:r>
          </a:p>
          <a:p>
            <a:r>
              <a:rPr lang="en-US" dirty="0" smtClean="0"/>
              <a:t>Number of days offered also rose slightly from an average of 6.9 days prior to the law’s implementation to 7.7 days in mid-2013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438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Impact on Hospitality, Retail, Health, Education &amp; Social Services</a:t>
            </a:r>
            <a:endParaRPr lang="en-US" dirty="0"/>
          </a:p>
        </p:txBody>
      </p:sp>
      <p:pic>
        <p:nvPicPr>
          <p:cNvPr id="10" name="Content Placeholder 9" descr="Screen Shot 2014-01-02 at 8.51.53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5" b="2605"/>
          <a:stretch>
            <a:fillRect/>
          </a:stretch>
        </p:blipFill>
        <p:spPr>
          <a:xfrm>
            <a:off x="498474" y="1981200"/>
            <a:ext cx="8381769" cy="4597761"/>
          </a:xfrm>
        </p:spPr>
      </p:pic>
    </p:spTree>
    <p:extLst>
      <p:ext uri="{BB962C8B-B14F-4D97-AF65-F5344CB8AC3E}">
        <p14:creationId xmlns:p14="http://schemas.microsoft.com/office/powerpoint/2010/main" val="237838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workers use fewer Paid Sick Days than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8091761" cy="4144963"/>
          </a:xfrm>
        </p:spPr>
        <p:txBody>
          <a:bodyPr/>
          <a:lstStyle/>
          <a:p>
            <a:r>
              <a:rPr lang="en-US" dirty="0" smtClean="0"/>
              <a:t>Employer respondents reported that about 2/3 of their workers had used the PSD benefit</a:t>
            </a:r>
          </a:p>
          <a:p>
            <a:r>
              <a:rPr lang="en-US" dirty="0" smtClean="0"/>
              <a:t>Of those who did use it, average take up was 4 days (of 7.7 days available on average) in the previous year</a:t>
            </a:r>
          </a:p>
          <a:p>
            <a:r>
              <a:rPr lang="en-US" dirty="0" smtClean="0"/>
              <a:t>Half of employers reported that employees used 3 days or less</a:t>
            </a:r>
          </a:p>
          <a:p>
            <a:r>
              <a:rPr lang="en-US" dirty="0" smtClean="0"/>
              <a:t>This evidence suggests workers save PSD for when they are really needed, treating the program as a type of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7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711750" cy="1116106"/>
          </a:xfrm>
        </p:spPr>
        <p:txBody>
          <a:bodyPr/>
          <a:lstStyle/>
          <a:p>
            <a:r>
              <a:rPr lang="en-US" dirty="0" smtClean="0"/>
              <a:t>PSD law interacts with “progressive discipline” in unanticipated ways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law’s anti-retaliation provision protects covered workers from discipline for the first 5 days they are absent from work if it is for a purpose covered by the PSD law</a:t>
            </a:r>
          </a:p>
          <a:p>
            <a:r>
              <a:rPr lang="en-US" dirty="0" smtClean="0"/>
              <a:t>Employers that punish absences with warnings leading to termination were more likely to report abuse than those without progressive discipline</a:t>
            </a:r>
          </a:p>
          <a:p>
            <a:r>
              <a:rPr lang="en-US" dirty="0" smtClean="0"/>
              <a:t>Interesting exception:  if progressive discipline was limited to UNEXCUSED absences, less abuse was reported than in cases with no system of progressive discipline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5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386042"/>
          </a:xfrm>
        </p:spPr>
        <p:txBody>
          <a:bodyPr/>
          <a:lstStyle/>
          <a:p>
            <a:r>
              <a:rPr lang="en-US" dirty="0" smtClean="0"/>
              <a:t>Employer-reported positive effects of PSD law</a:t>
            </a:r>
            <a:endParaRPr lang="en-US" dirty="0"/>
          </a:p>
        </p:txBody>
      </p:sp>
      <p:pic>
        <p:nvPicPr>
          <p:cNvPr id="4" name="Content Placeholder 3" descr="Screen Shot 2014-01-02 at 9.02.26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" r="5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55788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covered the work of absent employees at minimal cost</a:t>
            </a:r>
            <a:endParaRPr lang="en-US" dirty="0"/>
          </a:p>
        </p:txBody>
      </p:sp>
      <p:pic>
        <p:nvPicPr>
          <p:cNvPr id="8" name="Content Placeholder 7" descr="Screen Shot 2014-01-02 at 9.22.51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0" r="17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74694855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58</TotalTime>
  <Words>789</Words>
  <Application>Microsoft Macintosh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Advantage</vt:lpstr>
      <vt:lpstr>GOOD FOR BUSINESS? The Case of Paid Sick Leave in Connecticut</vt:lpstr>
      <vt:lpstr>On July 1, 2011, Connecticut became the first state to require employer-paid Paid Sick Days; law took effect on Jan. 1, 2012</vt:lpstr>
      <vt:lpstr>We surveyed 251 covered CT employers and conducted 15 site visits/interviews with managers</vt:lpstr>
      <vt:lpstr>Businesses concerned about negative impact, but for most, a non-event with minimal burdens</vt:lpstr>
      <vt:lpstr>Main Impact on Hospitality, Retail, Health, Education &amp; Social Services</vt:lpstr>
      <vt:lpstr>Most workers use fewer Paid Sick Days than available</vt:lpstr>
      <vt:lpstr>PSD law interacts with “progressive discipline” in unanticipated ways </vt:lpstr>
      <vt:lpstr>Employer-reported positive effects of PSD law</vt:lpstr>
      <vt:lpstr>Most covered the work of absent employees at minimal cost</vt:lpstr>
      <vt:lpstr>Minimal cost impact</vt:lpstr>
      <vt:lpstr>Few changes in operations due to increased costs   (N=240, multiple responses could be reported )</vt:lpstr>
      <vt:lpstr>Employer Support for the Law has increased since implementation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FOR BUSINESS? The Case of Paid Sick Leave in Connecticut</dc:title>
  <dc:creator>Ruth Milkman</dc:creator>
  <cp:lastModifiedBy>Ruth Milkman</cp:lastModifiedBy>
  <cp:revision>9</cp:revision>
  <dcterms:created xsi:type="dcterms:W3CDTF">2014-01-02T13:26:06Z</dcterms:created>
  <dcterms:modified xsi:type="dcterms:W3CDTF">2014-01-02T14:24:45Z</dcterms:modified>
</cp:coreProperties>
</file>