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1" r:id="rId1"/>
  </p:sldMasterIdLst>
  <p:notesMasterIdLst>
    <p:notesMasterId r:id="rId21"/>
  </p:notesMasterIdLst>
  <p:sldIdLst>
    <p:sldId id="360" r:id="rId2"/>
    <p:sldId id="388" r:id="rId3"/>
    <p:sldId id="308" r:id="rId4"/>
    <p:sldId id="358" r:id="rId5"/>
    <p:sldId id="391" r:id="rId6"/>
    <p:sldId id="392" r:id="rId7"/>
    <p:sldId id="396" r:id="rId8"/>
    <p:sldId id="390" r:id="rId9"/>
    <p:sldId id="387" r:id="rId10"/>
    <p:sldId id="389" r:id="rId11"/>
    <p:sldId id="394" r:id="rId12"/>
    <p:sldId id="378" r:id="rId13"/>
    <p:sldId id="395" r:id="rId14"/>
    <p:sldId id="375" r:id="rId15"/>
    <p:sldId id="376" r:id="rId16"/>
    <p:sldId id="383" r:id="rId17"/>
    <p:sldId id="384" r:id="rId18"/>
    <p:sldId id="385" r:id="rId19"/>
    <p:sldId id="399" r:id="rId2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se Batt" initials="RB" lastIdx="2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0900" autoAdjust="0"/>
    <p:restoredTop sz="90874" autoAdjust="0"/>
  </p:normalViewPr>
  <p:slideViewPr>
    <p:cSldViewPr>
      <p:cViewPr varScale="1">
        <p:scale>
          <a:sx n="48" d="100"/>
          <a:sy n="48" d="100"/>
        </p:scale>
        <p:origin x="-965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853"/>
    </p:cViewPr>
  </p:sorterViewPr>
  <p:notesViewPr>
    <p:cSldViewPr>
      <p:cViewPr varScale="1">
        <p:scale>
          <a:sx n="90" d="100"/>
          <a:sy n="90" d="100"/>
        </p:scale>
        <p:origin x="-3060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46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46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46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22B1140-7DFE-4F65-8583-310E125AF1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9986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2B1140-7DFE-4F65-8583-310E125AF17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313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 did beat</a:t>
            </a:r>
            <a:r>
              <a:rPr lang="en-US" baseline="0" dirty="0" smtClean="0"/>
              <a:t> the market in 1996-2005; but didn’t between 2006-2015 – 2012 funds launched that as of 2015 haven’t beaten market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2B1140-7DFE-4F65-8583-310E125AF17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648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2B1140-7DFE-4F65-8583-310E125AF17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12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55F3-D49E-41D2-8C82-DAAF405B7B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14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40883-0033-44FD-B04D-E316E6680A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33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B08CB-3B97-4B07-887F-00BA92F8D8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85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F64D-BEA5-4A40-8A3F-819CB67E89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7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3A66-E6D3-4821-820F-0BA6F3BAB5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889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E24F-A5A4-48DA-B328-93927B56B5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01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C9CE5-C0D7-4503-841B-7DB2C68ED4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64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A594-FB88-4D7A-B2C8-A19120F046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851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E7289-FBE2-4D9B-B661-0D64505D84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55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3BDC9-5870-4D8C-9C49-6D8F3922C7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284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9A878-2198-4F7E-9AA3-7DF3ABFFE3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77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4E92D-E1CE-451F-8E3D-0311B81825F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05513"/>
            <a:ext cx="3933825" cy="79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9785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pers.ca.gov/docs/board-agendas/201510/invest/item04c-01.pdf" TargetMode="External"/><Relationship Id="rId2" Type="http://schemas.openxmlformats.org/officeDocument/2006/relationships/hyperlink" Target="https://www.calpers.ca.gov/docs/board-agendas/201508/invest/item04c-03.pdf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pers.ca.gov/docs/board-agendas/201510/invest/item04c-01.pdf" TargetMode="External"/><Relationship Id="rId2" Type="http://schemas.openxmlformats.org/officeDocument/2006/relationships/hyperlink" Target="https://www.calpers.ca.gov/docs/board-agendas/201508/invest/item04c-03.pdf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C7BF684-F789-4F63-A12F-2878CD4A1362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98989"/>
              </a:solidFill>
              <a:latin typeface="Arial" charset="0"/>
            </a:endParaRPr>
          </a:p>
        </p:txBody>
      </p:sp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41148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81600" y="1682750"/>
            <a:ext cx="3429000" cy="3600986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Eileen Appelbaum</a:t>
            </a:r>
          </a:p>
          <a:p>
            <a:pPr algn="ctr" eaLnBrk="1" hangingPunct="1"/>
            <a:r>
              <a:rPr lang="en-US" altLang="en-US" sz="24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Center for Economic </a:t>
            </a:r>
          </a:p>
          <a:p>
            <a:pPr algn="ctr" eaLnBrk="1" hangingPunct="1"/>
            <a:r>
              <a:rPr lang="en-US" altLang="en-US" sz="24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&amp; Policy </a:t>
            </a:r>
            <a:r>
              <a:rPr lang="en-US" altLang="en-US" sz="24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Research</a:t>
            </a:r>
          </a:p>
          <a:p>
            <a:pPr algn="ctr" eaLnBrk="1" hangingPunct="1"/>
            <a:r>
              <a:rPr lang="en-US" altLang="en-US" sz="24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and </a:t>
            </a:r>
            <a:endParaRPr lang="en-US" altLang="en-US" sz="2400" dirty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  <a:p>
            <a:pPr algn="ctr" eaLnBrk="1" hangingPunct="1"/>
            <a:r>
              <a:rPr lang="en-US" altLang="en-US" sz="24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University of Leicester</a:t>
            </a:r>
          </a:p>
          <a:p>
            <a:pPr algn="ctr" eaLnBrk="1" hangingPunct="1"/>
            <a:endParaRPr lang="en-US" altLang="en-US" sz="2800" dirty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  <a:p>
            <a:pPr algn="ctr" eaLnBrk="1" hangingPunct="1"/>
            <a:r>
              <a:rPr lang="en-US" altLang="en-US" sz="28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Rosemary Batt</a:t>
            </a:r>
          </a:p>
          <a:p>
            <a:pPr algn="ctr" eaLnBrk="1" hangingPunct="1"/>
            <a:r>
              <a:rPr lang="en-US" altLang="en-US" sz="24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ILR School</a:t>
            </a:r>
          </a:p>
          <a:p>
            <a:pPr algn="ctr" eaLnBrk="1" hangingPunct="1"/>
            <a:r>
              <a:rPr lang="en-US" altLang="en-US" sz="24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Cornell University</a:t>
            </a:r>
          </a:p>
        </p:txBody>
      </p:sp>
    </p:spTree>
    <p:extLst>
      <p:ext uri="{BB962C8B-B14F-4D97-AF65-F5344CB8AC3E}">
        <p14:creationId xmlns:p14="http://schemas.microsoft.com/office/powerpoint/2010/main" val="14563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0" dirty="0"/>
              <a:t>CalPERS Monthly Update Performance &amp; </a:t>
            </a:r>
            <a:r>
              <a:rPr lang="en-US" sz="3400" b="0" dirty="0" smtClean="0"/>
              <a:t>Risk</a:t>
            </a:r>
            <a:endParaRPr lang="en-US" sz="3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F64D-BEA5-4A40-8A3F-819CB67E8904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559"/>
              </p:ext>
            </p:extLst>
          </p:nvPr>
        </p:nvGraphicFramePr>
        <p:xfrm>
          <a:off x="990599" y="1981200"/>
          <a:ext cx="7086602" cy="28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014"/>
                <a:gridCol w="928008"/>
                <a:gridCol w="1265464"/>
                <a:gridCol w="1012372"/>
                <a:gridCol w="1096736"/>
                <a:gridCol w="928008"/>
              </a:tblGrid>
              <a:tr h="704850">
                <a:tc gridSpan="6"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Net Return (Absolute Return</a:t>
                      </a:r>
                      <a:r>
                        <a:rPr lang="en-US" sz="2800" b="0" baseline="0" dirty="0" smtClean="0"/>
                        <a:t>)</a:t>
                      </a:r>
                      <a:endParaRPr lang="en-US" sz="28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7048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Private Equity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FYTD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3-YR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5-YR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10-YR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20-YR</a:t>
                      </a:r>
                      <a:endParaRPr lang="en-US" sz="2000" dirty="0"/>
                    </a:p>
                  </a:txBody>
                  <a:tcPr/>
                </a:tc>
              </a:tr>
              <a:tr h="7048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As of 6-30-15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8.9%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14.1%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14.4%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11.9%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12.3%</a:t>
                      </a:r>
                      <a:endParaRPr lang="en-US" sz="2000" dirty="0"/>
                    </a:p>
                  </a:txBody>
                  <a:tcPr/>
                </a:tc>
              </a:tr>
              <a:tr h="7048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As of 8-31-15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3.1%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15.2%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14.9%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12.0%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12.5%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838201" y="5327635"/>
            <a:ext cx="7239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17365D"/>
                </a:solidFill>
                <a:latin typeface="Calibri"/>
                <a:ea typeface="+mj-ea"/>
                <a:cs typeface="+mj-cs"/>
                <a:hlinkClick r:id="rId2"/>
              </a:rPr>
              <a:t>Sources</a:t>
            </a:r>
          </a:p>
          <a:p>
            <a:endParaRPr lang="en-US" sz="1600" dirty="0" smtClean="0">
              <a:solidFill>
                <a:srgbClr val="17365D"/>
              </a:solidFill>
              <a:latin typeface="Calibri"/>
              <a:ea typeface="+mj-ea"/>
              <a:cs typeface="+mj-cs"/>
              <a:hlinkClick r:id="rId2"/>
            </a:endParaRPr>
          </a:p>
          <a:p>
            <a:r>
              <a:rPr lang="en-US" sz="1600" dirty="0" smtClean="0">
                <a:solidFill>
                  <a:srgbClr val="17365D"/>
                </a:solidFill>
                <a:latin typeface="Calibri"/>
                <a:ea typeface="+mj-ea"/>
                <a:cs typeface="+mj-cs"/>
                <a:hlinkClick r:id="rId2"/>
              </a:rPr>
              <a:t>https</a:t>
            </a:r>
            <a:r>
              <a:rPr lang="en-US" sz="1600" dirty="0">
                <a:solidFill>
                  <a:srgbClr val="17365D"/>
                </a:solidFill>
                <a:latin typeface="Calibri"/>
                <a:ea typeface="+mj-ea"/>
                <a:cs typeface="+mj-cs"/>
                <a:hlinkClick r:id="rId2"/>
              </a:rPr>
              <a:t>://www.calpers.ca.gov/docs/board-agendas/201508/invest/item04c-03.pdf</a:t>
            </a:r>
            <a:r>
              <a:rPr lang="en-US" sz="1600" dirty="0">
                <a:solidFill>
                  <a:srgbClr val="17365D"/>
                </a:solidFill>
                <a:latin typeface="Calibri"/>
                <a:ea typeface="+mj-ea"/>
                <a:cs typeface="+mj-cs"/>
              </a:rPr>
              <a:t/>
            </a:r>
            <a:br>
              <a:rPr lang="en-US" sz="1600" dirty="0">
                <a:solidFill>
                  <a:srgbClr val="17365D"/>
                </a:solidFill>
                <a:latin typeface="Calibri"/>
                <a:ea typeface="+mj-ea"/>
                <a:cs typeface="+mj-cs"/>
              </a:rPr>
            </a:br>
            <a:r>
              <a:rPr lang="en-US" sz="1600" dirty="0">
                <a:solidFill>
                  <a:srgbClr val="17365D"/>
                </a:solidFill>
                <a:latin typeface="Calibri"/>
                <a:ea typeface="+mj-ea"/>
                <a:cs typeface="+mj-cs"/>
              </a:rPr>
              <a:t/>
            </a:r>
            <a:br>
              <a:rPr lang="en-US" sz="1600" dirty="0">
                <a:solidFill>
                  <a:srgbClr val="17365D"/>
                </a:solidFill>
                <a:latin typeface="Calibri"/>
                <a:ea typeface="+mj-ea"/>
                <a:cs typeface="+mj-cs"/>
              </a:rPr>
            </a:br>
            <a:r>
              <a:rPr lang="en-US" sz="1600" dirty="0">
                <a:solidFill>
                  <a:srgbClr val="17365D"/>
                </a:solidFill>
                <a:latin typeface="Calibri"/>
                <a:ea typeface="+mj-ea"/>
                <a:cs typeface="+mj-cs"/>
                <a:hlinkClick r:id="rId3"/>
              </a:rPr>
              <a:t>https://www.calpers.ca.gov/docs/board-agendas/201510/invest/item04c-01.pdf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3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F64D-BEA5-4A40-8A3F-819CB67E8904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466725"/>
            <a:ext cx="7896225" cy="592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849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b="0" dirty="0" smtClean="0"/>
              <a:t>Absolute Returns – Wrong Measure for PE</a:t>
            </a:r>
            <a:endParaRPr lang="en-US" sz="36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715000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Absolute return strategy </a:t>
            </a:r>
            <a:r>
              <a:rPr lang="en-US" sz="2800" dirty="0" smtClean="0"/>
              <a:t>not </a:t>
            </a:r>
            <a:r>
              <a:rPr lang="en-US" sz="2800" dirty="0"/>
              <a:t>appropriate for </a:t>
            </a:r>
            <a:r>
              <a:rPr lang="en-US" sz="2800" dirty="0" smtClean="0"/>
              <a:t>risky </a:t>
            </a:r>
            <a:r>
              <a:rPr lang="en-US" sz="2800" dirty="0"/>
              <a:t>investments</a:t>
            </a:r>
          </a:p>
          <a:p>
            <a:pPr lvl="1"/>
            <a:r>
              <a:rPr lang="en-US" sz="2400" dirty="0"/>
              <a:t>No benchmark</a:t>
            </a:r>
          </a:p>
          <a:p>
            <a:pPr lvl="1"/>
            <a:r>
              <a:rPr lang="en-US" sz="2400" dirty="0"/>
              <a:t>No adjustment for </a:t>
            </a:r>
            <a:r>
              <a:rPr lang="en-US" sz="2400" dirty="0" smtClean="0"/>
              <a:t>risk</a:t>
            </a:r>
          </a:p>
          <a:p>
            <a:pPr lvl="1"/>
            <a:endParaRPr lang="en-US" sz="2300" dirty="0"/>
          </a:p>
          <a:p>
            <a:r>
              <a:rPr lang="en-US" sz="2800" dirty="0" smtClean="0"/>
              <a:t>LPs continue to invest in PE based on absolute return measures</a:t>
            </a:r>
          </a:p>
          <a:p>
            <a:pPr lvl="1"/>
            <a:r>
              <a:rPr lang="en-US" sz="2400" dirty="0" smtClean="0"/>
              <a:t>U.S</a:t>
            </a:r>
            <a:r>
              <a:rPr lang="en-US" sz="2400" dirty="0" smtClean="0"/>
              <a:t>. stock market has been at or near record </a:t>
            </a:r>
            <a:r>
              <a:rPr lang="en-US" sz="2400" dirty="0" smtClean="0"/>
              <a:t>highs </a:t>
            </a:r>
            <a:r>
              <a:rPr lang="en-US" sz="2400" dirty="0" smtClean="0">
                <a:sym typeface="Wingdings" panose="05000000000000000000" pitchFamily="2" charset="2"/>
              </a:rPr>
              <a:t> PE can sell portfolio companies at high prices</a:t>
            </a:r>
            <a:endParaRPr lang="en-US" sz="2400" dirty="0" smtClean="0"/>
          </a:p>
          <a:p>
            <a:pPr lvl="1"/>
            <a:r>
              <a:rPr lang="en-US" sz="2300" dirty="0" smtClean="0"/>
              <a:t>PE distributions to LPs are high now,  but may not beat their benchmark </a:t>
            </a:r>
          </a:p>
          <a:p>
            <a:pPr lvl="1"/>
            <a:r>
              <a:rPr lang="en-US" sz="2300" dirty="0" smtClean="0"/>
              <a:t>LPs are looking at absolute returns and re-investing </a:t>
            </a:r>
            <a:r>
              <a:rPr lang="en-US" sz="2300" dirty="0" smtClean="0"/>
              <a:t>in </a:t>
            </a:r>
            <a:r>
              <a:rPr lang="en-US" sz="2300" dirty="0" smtClean="0"/>
              <a:t>PE</a:t>
            </a:r>
          </a:p>
          <a:p>
            <a:pPr lvl="1"/>
            <a:endParaRPr lang="en-US" sz="1200" dirty="0"/>
          </a:p>
          <a:p>
            <a:pPr lvl="1"/>
            <a:endParaRPr lang="en-US" sz="1200" dirty="0" smtClean="0"/>
          </a:p>
          <a:p>
            <a:r>
              <a:rPr lang="en-US" sz="2800" dirty="0"/>
              <a:t>CalPERS staff focused on </a:t>
            </a:r>
            <a:r>
              <a:rPr lang="en-US" sz="2800" dirty="0" smtClean="0"/>
              <a:t>absolute returns </a:t>
            </a:r>
            <a:r>
              <a:rPr lang="en-US" sz="2800" dirty="0"/>
              <a:t>at a recent board meeting</a:t>
            </a:r>
          </a:p>
          <a:p>
            <a:endParaRPr lang="en-US" sz="2700" dirty="0"/>
          </a:p>
          <a:p>
            <a:endParaRPr lang="en-US" sz="3000" dirty="0"/>
          </a:p>
          <a:p>
            <a:pPr marL="457200" lvl="1" indent="0">
              <a:buNone/>
            </a:pPr>
            <a:endParaRPr lang="en-US" sz="2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F64D-BEA5-4A40-8A3F-819CB67E890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0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E7289-FBE2-4D9B-B661-0D64505D8472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466725"/>
            <a:ext cx="7896225" cy="592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428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0" dirty="0" smtClean="0"/>
              <a:t>CalPERS Stock Market Benchmark</a:t>
            </a:r>
            <a:endParaRPr lang="en-US" sz="3600" b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143000"/>
            <a:ext cx="8305800" cy="5578474"/>
          </a:xfrm>
        </p:spPr>
        <p:txBody>
          <a:bodyPr>
            <a:normAutofit/>
          </a:bodyPr>
          <a:lstStyle/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r>
              <a:rPr lang="en-US" sz="2800" dirty="0" smtClean="0"/>
              <a:t>The CalPERS benchmark comprised of </a:t>
            </a:r>
          </a:p>
          <a:p>
            <a:pPr lvl="1"/>
            <a:r>
              <a:rPr lang="en-US" sz="2400" dirty="0" smtClean="0"/>
              <a:t>2/3rds of the FTSE U.S. Total Market Index +</a:t>
            </a:r>
          </a:p>
          <a:p>
            <a:pPr lvl="1"/>
            <a:r>
              <a:rPr lang="en-US" sz="2400" dirty="0" smtClean="0"/>
              <a:t>1/3rd of the FTSE All World Total Market Index (ex US) +</a:t>
            </a:r>
          </a:p>
          <a:p>
            <a:pPr lvl="1"/>
            <a:r>
              <a:rPr lang="en-US" sz="2400" dirty="0" smtClean="0"/>
              <a:t>300 basis points (outperformance of 3% a year)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1100" dirty="0" smtClean="0"/>
          </a:p>
          <a:p>
            <a:r>
              <a:rPr lang="en-US" sz="2800" dirty="0" smtClean="0"/>
              <a:t>CalPERS staff are now questioning this benchmark </a:t>
            </a:r>
          </a:p>
          <a:p>
            <a:endParaRPr lang="en-US" sz="3000" dirty="0"/>
          </a:p>
          <a:p>
            <a:pPr marL="0" indent="0">
              <a:buNone/>
            </a:pPr>
            <a:endParaRPr lang="en-US" sz="1900" dirty="0"/>
          </a:p>
          <a:p>
            <a:endParaRPr lang="en-US" sz="1000" dirty="0" smtClean="0"/>
          </a:p>
          <a:p>
            <a:endParaRPr lang="en-US" sz="1000" dirty="0" smtClean="0"/>
          </a:p>
          <a:p>
            <a:endParaRPr lang="en-US" sz="130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E7289-FBE2-4D9B-B661-0D64505D847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41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2540"/>
          </a:xfrm>
        </p:spPr>
        <p:txBody>
          <a:bodyPr>
            <a:noAutofit/>
          </a:bodyPr>
          <a:lstStyle/>
          <a:p>
            <a:r>
              <a:rPr lang="en-US" sz="3400" b="0" dirty="0" smtClean="0"/>
              <a:t>CalPERS Monthly Update Performance &amp; Risk</a:t>
            </a:r>
            <a:endParaRPr lang="en-US" sz="3400" b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A594-FB88-4D7A-B2C8-A19120F04642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730914"/>
              </p:ext>
            </p:extLst>
          </p:nvPr>
        </p:nvGraphicFramePr>
        <p:xfrm>
          <a:off x="990600" y="1981200"/>
          <a:ext cx="7239002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6012"/>
                <a:gridCol w="1010093"/>
                <a:gridCol w="1178442"/>
                <a:gridCol w="925919"/>
                <a:gridCol w="925919"/>
                <a:gridCol w="1262617"/>
              </a:tblGrid>
              <a:tr h="723900">
                <a:tc gridSpan="6"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CalPERS Performance Returns vs. Benchmark</a:t>
                      </a:r>
                      <a:endParaRPr lang="en-US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en-US" dirty="0" smtClean="0"/>
                        <a:t>Private Equity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US" dirty="0" smtClean="0"/>
                        <a:t>FYTD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US" dirty="0" smtClean="0"/>
                        <a:t>3-YR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US" dirty="0" smtClean="0"/>
                        <a:t>5-YR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US" dirty="0" smtClean="0"/>
                        <a:t>10-YR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US" dirty="0" smtClean="0"/>
                        <a:t>20-year</a:t>
                      </a:r>
                      <a:endParaRPr lang="en-US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en-US" dirty="0" smtClean="0"/>
                        <a:t>   As of 6-30-15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US" dirty="0" smtClean="0"/>
                        <a:t>-2.21%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US" dirty="0" smtClean="0"/>
                        <a:t>-2.64%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US" dirty="0" smtClean="0"/>
                        <a:t>-0.61%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US" dirty="0" smtClean="0"/>
                        <a:t>-3.00%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US" dirty="0" smtClean="0"/>
                        <a:t>0.93%</a:t>
                      </a:r>
                      <a:endParaRPr lang="en-US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en-US" dirty="0" smtClean="0"/>
                        <a:t>   As of 8-31-15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US" dirty="0" smtClean="0"/>
                        <a:t>+0.04%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US" dirty="0" smtClean="0"/>
                        <a:t>-6.13%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US" dirty="0" smtClean="0"/>
                        <a:t>-2.08%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US" dirty="0" smtClean="0"/>
                        <a:t>-2.80%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US" dirty="0" smtClean="0"/>
                        <a:t>1.20%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143000" y="5370822"/>
            <a:ext cx="8305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alibri"/>
                <a:ea typeface="+mj-ea"/>
                <a:cs typeface="+mj-cs"/>
                <a:hlinkClick r:id="rId2"/>
              </a:rPr>
              <a:t>Sources</a:t>
            </a:r>
            <a:endParaRPr lang="en-US" sz="2000" dirty="0">
              <a:latin typeface="Calibri"/>
              <a:ea typeface="+mj-ea"/>
              <a:cs typeface="+mj-cs"/>
              <a:hlinkClick r:id="rId2"/>
            </a:endParaRPr>
          </a:p>
          <a:p>
            <a:endParaRPr lang="en-US" sz="1600" dirty="0" smtClean="0">
              <a:latin typeface="Calibri"/>
              <a:ea typeface="+mj-ea"/>
              <a:cs typeface="+mj-cs"/>
              <a:hlinkClick r:id="rId2"/>
            </a:endParaRPr>
          </a:p>
          <a:p>
            <a:r>
              <a:rPr lang="en-US" sz="1600" dirty="0" smtClean="0">
                <a:solidFill>
                  <a:srgbClr val="17365D"/>
                </a:solidFill>
                <a:latin typeface="Calibri"/>
                <a:ea typeface="+mj-ea"/>
                <a:cs typeface="+mj-cs"/>
                <a:hlinkClick r:id="rId2"/>
              </a:rPr>
              <a:t>https</a:t>
            </a:r>
            <a:r>
              <a:rPr lang="en-US" sz="1600" dirty="0">
                <a:solidFill>
                  <a:srgbClr val="17365D"/>
                </a:solidFill>
                <a:latin typeface="Calibri"/>
                <a:ea typeface="+mj-ea"/>
                <a:cs typeface="+mj-cs"/>
                <a:hlinkClick r:id="rId2"/>
              </a:rPr>
              <a:t>://www.calpers.ca.gov/docs/board-agendas/201508/invest/item04c-03.pdf</a:t>
            </a:r>
            <a:r>
              <a:rPr lang="en-US" sz="1600" dirty="0">
                <a:solidFill>
                  <a:srgbClr val="17365D"/>
                </a:solidFill>
                <a:latin typeface="Calibri"/>
                <a:ea typeface="+mj-ea"/>
                <a:cs typeface="+mj-cs"/>
              </a:rPr>
              <a:t/>
            </a:r>
            <a:br>
              <a:rPr lang="en-US" sz="1600" dirty="0">
                <a:solidFill>
                  <a:srgbClr val="17365D"/>
                </a:solidFill>
                <a:latin typeface="Calibri"/>
                <a:ea typeface="+mj-ea"/>
                <a:cs typeface="+mj-cs"/>
              </a:rPr>
            </a:br>
            <a:r>
              <a:rPr lang="en-US" sz="1600" dirty="0">
                <a:solidFill>
                  <a:srgbClr val="17365D"/>
                </a:solidFill>
                <a:latin typeface="Calibri"/>
                <a:ea typeface="+mj-ea"/>
                <a:cs typeface="+mj-cs"/>
              </a:rPr>
              <a:t/>
            </a:r>
            <a:br>
              <a:rPr lang="en-US" sz="1600" dirty="0">
                <a:solidFill>
                  <a:srgbClr val="17365D"/>
                </a:solidFill>
                <a:latin typeface="Calibri"/>
                <a:ea typeface="+mj-ea"/>
                <a:cs typeface="+mj-cs"/>
              </a:rPr>
            </a:br>
            <a:r>
              <a:rPr lang="en-US" sz="1600" dirty="0">
                <a:solidFill>
                  <a:srgbClr val="17365D"/>
                </a:solidFill>
                <a:latin typeface="Calibri"/>
                <a:ea typeface="+mj-ea"/>
                <a:cs typeface="+mj-cs"/>
                <a:hlinkClick r:id="rId3"/>
              </a:rPr>
              <a:t>https://www.calpers.ca.gov/docs/board-agendas/201510/invest/item04c-01.pdf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60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286" y="228600"/>
            <a:ext cx="8763000" cy="1143000"/>
          </a:xfrm>
        </p:spPr>
        <p:txBody>
          <a:bodyPr>
            <a:noAutofit/>
          </a:bodyPr>
          <a:lstStyle/>
          <a:p>
            <a:r>
              <a:rPr lang="en-US" sz="3400" b="0" dirty="0" smtClean="0"/>
              <a:t>Why </a:t>
            </a:r>
            <a:r>
              <a:rPr lang="en-US" sz="3400" b="0" dirty="0"/>
              <a:t>the ‘House’ Never </a:t>
            </a:r>
            <a:r>
              <a:rPr lang="en-US" sz="3400" b="0" dirty="0" smtClean="0"/>
              <a:t>Loses: Management Fees</a:t>
            </a:r>
            <a:endParaRPr lang="en-US" sz="3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502275"/>
          </a:xfrm>
        </p:spPr>
        <p:txBody>
          <a:bodyPr>
            <a:normAutofit/>
          </a:bodyPr>
          <a:lstStyle/>
          <a:p>
            <a:r>
              <a:rPr lang="en-US" sz="2600" dirty="0" smtClean="0"/>
              <a:t>PE collects </a:t>
            </a:r>
            <a:r>
              <a:rPr lang="en-US" sz="2600" dirty="0"/>
              <a:t>management fees from </a:t>
            </a:r>
            <a:r>
              <a:rPr lang="en-US" sz="2600" dirty="0" smtClean="0"/>
              <a:t>LPs &amp; charges </a:t>
            </a:r>
            <a:r>
              <a:rPr lang="en-US" sz="2600" dirty="0"/>
              <a:t>expenses to LPs that should be covered by the </a:t>
            </a:r>
            <a:r>
              <a:rPr lang="en-US" sz="2600" dirty="0" smtClean="0"/>
              <a:t>fees</a:t>
            </a:r>
          </a:p>
          <a:p>
            <a:pPr lvl="1"/>
            <a:r>
              <a:rPr lang="en-US" sz="2200" dirty="0" smtClean="0"/>
              <a:t>KKR and Capstone</a:t>
            </a:r>
          </a:p>
          <a:p>
            <a:pPr lvl="1"/>
            <a:r>
              <a:rPr lang="en-US" sz="2200" dirty="0" smtClean="0"/>
              <a:t>Failed transactions</a:t>
            </a:r>
          </a:p>
          <a:p>
            <a:pPr lvl="1"/>
            <a:r>
              <a:rPr lang="en-US" sz="2200" dirty="0" smtClean="0"/>
              <a:t>Indemnification clauses: settlements with SEC paid </a:t>
            </a:r>
            <a:r>
              <a:rPr lang="en-US" sz="2200" dirty="0"/>
              <a:t>out of fund profits, costly but invisible to </a:t>
            </a:r>
            <a:r>
              <a:rPr lang="en-US" sz="2200" dirty="0" smtClean="0"/>
              <a:t>LPs</a:t>
            </a:r>
          </a:p>
          <a:p>
            <a:pPr>
              <a:spcBef>
                <a:spcPts val="2400"/>
              </a:spcBef>
            </a:pPr>
            <a:r>
              <a:rPr lang="en-US" sz="2600" dirty="0">
                <a:solidFill>
                  <a:prstClr val="black"/>
                </a:solidFill>
              </a:rPr>
              <a:t>Management fee waivers</a:t>
            </a:r>
          </a:p>
          <a:p>
            <a:pPr lvl="1"/>
            <a:r>
              <a:rPr lang="en-US" sz="2200" dirty="0">
                <a:solidFill>
                  <a:prstClr val="black"/>
                </a:solidFill>
              </a:rPr>
              <a:t>GP waives management fees from LPs in exchange for priority claim on profits – taken off the top</a:t>
            </a:r>
          </a:p>
          <a:p>
            <a:pPr lvl="1"/>
            <a:r>
              <a:rPr lang="en-US" sz="2200" dirty="0">
                <a:solidFill>
                  <a:prstClr val="black"/>
                </a:solidFill>
              </a:rPr>
              <a:t>So LPs still paying; money comes out of right pocket instead of left</a:t>
            </a:r>
          </a:p>
          <a:p>
            <a:pPr lvl="1"/>
            <a:r>
              <a:rPr lang="en-US" sz="2200" dirty="0">
                <a:solidFill>
                  <a:prstClr val="black"/>
                </a:solidFill>
              </a:rPr>
              <a:t>Taxed as capital gains rate – benefits GP, but taxpayers’ are losers</a:t>
            </a:r>
          </a:p>
          <a:p>
            <a:pPr lvl="1"/>
            <a:r>
              <a:rPr lang="en-US" sz="2200" dirty="0">
                <a:solidFill>
                  <a:prstClr val="black"/>
                </a:solidFill>
              </a:rPr>
              <a:t>Fee waivers circumvent tax </a:t>
            </a:r>
            <a:r>
              <a:rPr lang="en-US" sz="2200" dirty="0" smtClean="0">
                <a:solidFill>
                  <a:prstClr val="black"/>
                </a:solidFill>
              </a:rPr>
              <a:t>code</a:t>
            </a:r>
            <a:endParaRPr lang="en-US" sz="2200" dirty="0">
              <a:solidFill>
                <a:prstClr val="black"/>
              </a:solidFill>
            </a:endParaRPr>
          </a:p>
          <a:p>
            <a:endParaRPr lang="en-US" sz="2600" dirty="0"/>
          </a:p>
          <a:p>
            <a:pPr lvl="1"/>
            <a:endParaRPr lang="en-US" sz="800" dirty="0"/>
          </a:p>
          <a:p>
            <a:pPr marL="0" indent="0">
              <a:buNone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F64D-BEA5-4A40-8A3F-819CB67E890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5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Autofit/>
          </a:bodyPr>
          <a:lstStyle/>
          <a:p>
            <a:r>
              <a:rPr lang="en-US" sz="3400" b="0" dirty="0" smtClean="0"/>
              <a:t>Why </a:t>
            </a:r>
            <a:r>
              <a:rPr lang="en-US" sz="3400" b="0" dirty="0"/>
              <a:t>the ‘House’ Never </a:t>
            </a:r>
            <a:r>
              <a:rPr lang="en-US" sz="3400" b="0" dirty="0" smtClean="0"/>
              <a:t>Loses: ‘Advisory Fees’</a:t>
            </a:r>
            <a:endParaRPr lang="en-US" sz="3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8534400" cy="544036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00" dirty="0"/>
          </a:p>
          <a:p>
            <a:pPr>
              <a:lnSpc>
                <a:spcPct val="110000"/>
              </a:lnSpc>
            </a:pPr>
            <a:r>
              <a:rPr lang="en-US" sz="2600" dirty="0" smtClean="0"/>
              <a:t>PE charges advisory </a:t>
            </a:r>
            <a:r>
              <a:rPr lang="en-US" sz="2600" dirty="0"/>
              <a:t>and monitoring fees </a:t>
            </a:r>
            <a:r>
              <a:rPr lang="en-US" sz="2600" dirty="0" smtClean="0"/>
              <a:t>to portfolio companies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/>
              <a:t>Reduces: Resources for growth, price at exit, &amp; LP returns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/>
              <a:t>Uses accelerated fees, evergreen fees</a:t>
            </a:r>
          </a:p>
          <a:p>
            <a:pPr>
              <a:spcBef>
                <a:spcPts val="2400"/>
              </a:spcBef>
            </a:pPr>
            <a:r>
              <a:rPr lang="en-US" sz="2600" dirty="0" smtClean="0"/>
              <a:t>Illegal use of monitoring fees if services not specified</a:t>
            </a:r>
            <a:endParaRPr lang="en-US" sz="2600" dirty="0"/>
          </a:p>
          <a:p>
            <a:pPr lvl="1"/>
            <a:r>
              <a:rPr lang="en-US" sz="2200" dirty="0" smtClean="0"/>
              <a:t>Monitoring fee contract must </a:t>
            </a:r>
            <a:r>
              <a:rPr lang="en-US" sz="2200" dirty="0"/>
              <a:t>specify services to be provided</a:t>
            </a:r>
          </a:p>
          <a:p>
            <a:pPr lvl="1"/>
            <a:r>
              <a:rPr lang="en-US" sz="2200" dirty="0"/>
              <a:t>Fees must be commensurate with services provided</a:t>
            </a:r>
          </a:p>
          <a:p>
            <a:pPr lvl="1"/>
            <a:r>
              <a:rPr lang="en-US" sz="2200" dirty="0"/>
              <a:t>Otherwise, </a:t>
            </a:r>
            <a:r>
              <a:rPr lang="en-US" sz="2200" dirty="0" smtClean="0"/>
              <a:t>dividends </a:t>
            </a:r>
            <a:r>
              <a:rPr lang="en-US" sz="2200" dirty="0"/>
              <a:t>disguised as monitoring fees</a:t>
            </a:r>
          </a:p>
          <a:p>
            <a:pPr lvl="1"/>
            <a:r>
              <a:rPr lang="en-US" sz="2200" dirty="0"/>
              <a:t>Fees reduce portfolio company’s tax liabilities, dividends don’t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lnSpc>
                <a:spcPct val="110000"/>
              </a:lnSpc>
              <a:buNone/>
            </a:pPr>
            <a:endParaRPr lang="en-US" sz="2600" dirty="0" smtClean="0"/>
          </a:p>
          <a:p>
            <a:pPr>
              <a:lnSpc>
                <a:spcPct val="110000"/>
              </a:lnSpc>
            </a:pPr>
            <a:endParaRPr lang="en-US" sz="800" dirty="0"/>
          </a:p>
          <a:p>
            <a:pPr marL="0" indent="0">
              <a:buNone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F64D-BEA5-4A40-8A3F-819CB67E890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2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b="0" dirty="0" smtClean="0"/>
              <a:t>PE Returns Net of Fees</a:t>
            </a:r>
            <a:endParaRPr lang="en-US" sz="3600" b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219201"/>
            <a:ext cx="8686800" cy="550227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600" dirty="0" smtClean="0"/>
              <a:t>Carried interest is a share of the fund’s profit paid to the GP based on fund performance -- &gt; </a:t>
            </a:r>
            <a:r>
              <a:rPr lang="en-US" sz="2600" i="1" dirty="0" smtClean="0"/>
              <a:t>performance or incentive fee</a:t>
            </a:r>
            <a:endParaRPr lang="en-US" sz="500" i="1" dirty="0" smtClean="0"/>
          </a:p>
          <a:p>
            <a:pPr lvl="1">
              <a:lnSpc>
                <a:spcPct val="110000"/>
              </a:lnSpc>
            </a:pPr>
            <a:endParaRPr lang="en-US" sz="500" dirty="0" smtClean="0"/>
          </a:p>
          <a:p>
            <a:pPr>
              <a:lnSpc>
                <a:spcPct val="110000"/>
              </a:lnSpc>
              <a:spcBef>
                <a:spcPts val="2400"/>
              </a:spcBef>
            </a:pPr>
            <a:r>
              <a:rPr lang="en-US" sz="2600" dirty="0"/>
              <a:t>Most GPs </a:t>
            </a:r>
            <a:r>
              <a:rPr lang="en-US" sz="2600" dirty="0" smtClean="0"/>
              <a:t>report </a:t>
            </a:r>
            <a:r>
              <a:rPr lang="en-US" sz="2600" dirty="0"/>
              <a:t>returns to LPs ‘net of </a:t>
            </a:r>
            <a:r>
              <a:rPr lang="en-US" sz="2600" dirty="0" smtClean="0"/>
              <a:t>performance and management fees’ – lack of transparency</a:t>
            </a:r>
          </a:p>
          <a:p>
            <a:pPr>
              <a:lnSpc>
                <a:spcPct val="110000"/>
              </a:lnSpc>
              <a:spcBef>
                <a:spcPts val="2400"/>
              </a:spcBef>
            </a:pPr>
            <a:r>
              <a:rPr lang="en-US" sz="2600" dirty="0" smtClean="0"/>
              <a:t>Without full disclosure of these fees, LPs can’t evaluate what GPs are charging for their services or the effect on returns</a:t>
            </a:r>
            <a:endParaRPr lang="en-US" sz="2600" dirty="0"/>
          </a:p>
          <a:p>
            <a:pPr>
              <a:lnSpc>
                <a:spcPct val="110000"/>
              </a:lnSpc>
              <a:spcBef>
                <a:spcPts val="2400"/>
              </a:spcBef>
            </a:pPr>
            <a:r>
              <a:rPr lang="en-US" sz="2600" dirty="0" smtClean="0"/>
              <a:t>CalPERS estimates </a:t>
            </a:r>
            <a:r>
              <a:rPr lang="en-US" sz="2600" dirty="0" smtClean="0"/>
              <a:t>that the combined fees [performance fee + management fees] = 7% of pension fund investments in </a:t>
            </a:r>
            <a:r>
              <a:rPr lang="en-US" sz="2600" dirty="0" smtClean="0"/>
              <a:t>PE </a:t>
            </a:r>
            <a:endParaRPr lang="en-US" sz="2600" dirty="0" smtClean="0"/>
          </a:p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A594-FB88-4D7A-B2C8-A19120F0464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4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E7289-FBE2-4D9B-B661-0D64505D847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0" y="2590800"/>
            <a:ext cx="30696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+mj-lt"/>
              </a:rPr>
              <a:t>Thank You</a:t>
            </a:r>
            <a:endParaRPr lang="en-US" sz="5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6856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Prologue: Performance of CalPERS </a:t>
            </a:r>
            <a:br>
              <a:rPr lang="en-US" sz="3200" dirty="0" smtClean="0"/>
            </a:br>
            <a:r>
              <a:rPr lang="en-US" sz="3200" dirty="0" smtClean="0"/>
              <a:t>Private Equity Investments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1816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Investments in private equity are riskier than investments in public equities (the stock market)</a:t>
            </a:r>
          </a:p>
          <a:p>
            <a:pPr lvl="1"/>
            <a:r>
              <a:rPr lang="en-US" sz="2200" dirty="0" smtClean="0"/>
              <a:t>They should </a:t>
            </a:r>
            <a:r>
              <a:rPr lang="en-US" sz="2200" dirty="0" smtClean="0"/>
              <a:t>have higher returns than stocks </a:t>
            </a:r>
            <a:r>
              <a:rPr lang="en-US" sz="2200" dirty="0" smtClean="0"/>
              <a:t>(beat </a:t>
            </a:r>
            <a:r>
              <a:rPr lang="en-US" sz="2200" dirty="0" smtClean="0"/>
              <a:t>the </a:t>
            </a:r>
            <a:r>
              <a:rPr lang="en-US" sz="2200" dirty="0" smtClean="0"/>
              <a:t>market) – not just high </a:t>
            </a:r>
            <a:r>
              <a:rPr lang="en-US" sz="2200" i="1" dirty="0" smtClean="0"/>
              <a:t>absolute</a:t>
            </a:r>
            <a:r>
              <a:rPr lang="en-US" sz="2200" dirty="0" smtClean="0"/>
              <a:t> returns</a:t>
            </a:r>
            <a:endParaRPr lang="en-US" sz="2200" dirty="0" smtClean="0"/>
          </a:p>
          <a:p>
            <a:pPr lvl="1"/>
            <a:endParaRPr lang="en-US" sz="1400" dirty="0" smtClean="0"/>
          </a:p>
          <a:p>
            <a:r>
              <a:rPr lang="en-US" sz="2600" dirty="0" smtClean="0"/>
              <a:t>Median PE fund beat stock market 1995-2005 but not in last decade</a:t>
            </a:r>
          </a:p>
          <a:p>
            <a:endParaRPr lang="en-US" sz="1400" dirty="0" smtClean="0"/>
          </a:p>
          <a:p>
            <a:r>
              <a:rPr lang="en-US" sz="2600" dirty="0" smtClean="0"/>
              <a:t>CalPERS PE investments haven’t beaten its stock market benchmark in YTD, 3-year, 5-year and 10-year windows</a:t>
            </a:r>
          </a:p>
          <a:p>
            <a:pPr lvl="1"/>
            <a:r>
              <a:rPr lang="en-US" sz="2200" dirty="0" smtClean="0"/>
              <a:t>Despite high </a:t>
            </a:r>
            <a:r>
              <a:rPr lang="en-US" sz="2200" dirty="0" smtClean="0"/>
              <a:t>absolute returns</a:t>
            </a:r>
            <a:r>
              <a:rPr lang="en-US" sz="2200" dirty="0" smtClean="0"/>
              <a:t>, CalPERS would have done better in the last decade by investing in stock market index fund</a:t>
            </a:r>
          </a:p>
          <a:p>
            <a:pPr marL="0" indent="0">
              <a:buNone/>
            </a:pPr>
            <a:endParaRPr lang="en-US" sz="2600" dirty="0" smtClean="0"/>
          </a:p>
          <a:p>
            <a:endParaRPr lang="en-US" sz="2600" dirty="0" smtClean="0"/>
          </a:p>
          <a:p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F64D-BEA5-4A40-8A3F-819CB67E890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0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0" dirty="0" smtClean="0"/>
              <a:t>Overview of Presentation</a:t>
            </a:r>
            <a:endParaRPr lang="en-US" sz="36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848600" cy="444976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4200"/>
              </a:spcBef>
            </a:pPr>
            <a:r>
              <a:rPr lang="en-US" sz="12800" dirty="0" smtClean="0"/>
              <a:t>Private equity performance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12400" dirty="0" smtClean="0"/>
              <a:t> Measurement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12400" dirty="0"/>
              <a:t> </a:t>
            </a:r>
            <a:r>
              <a:rPr lang="en-US" sz="12400" dirty="0" smtClean="0"/>
              <a:t>Persistence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12400" dirty="0"/>
              <a:t> </a:t>
            </a:r>
            <a:r>
              <a:rPr lang="en-US" sz="12400" dirty="0" smtClean="0"/>
              <a:t>CalPERS performance</a:t>
            </a:r>
          </a:p>
          <a:p>
            <a:pPr>
              <a:lnSpc>
                <a:spcPct val="120000"/>
              </a:lnSpc>
              <a:spcBef>
                <a:spcPts val="4200"/>
              </a:spcBef>
            </a:pPr>
            <a:r>
              <a:rPr lang="en-US" sz="12800" dirty="0" smtClean="0"/>
              <a:t>PE Fees: Why the house never </a:t>
            </a:r>
            <a:r>
              <a:rPr lang="en-US" sz="12800" dirty="0" smtClean="0"/>
              <a:t>loses</a:t>
            </a:r>
            <a:endParaRPr lang="en-US" sz="8600" dirty="0" smtClean="0"/>
          </a:p>
          <a:p>
            <a:pPr marL="0" indent="0">
              <a:spcBef>
                <a:spcPts val="2400"/>
              </a:spcBef>
              <a:buNone/>
            </a:pPr>
            <a:endParaRPr lang="en-US" sz="8000" dirty="0"/>
          </a:p>
          <a:p>
            <a:pPr lvl="0">
              <a:spcBef>
                <a:spcPts val="2400"/>
              </a:spcBef>
            </a:pPr>
            <a:r>
              <a:rPr lang="en-US" sz="700" dirty="0"/>
              <a:t>    </a:t>
            </a:r>
            <a:endParaRPr lang="en-US" dirty="0"/>
          </a:p>
          <a:p>
            <a:pPr>
              <a:spcBef>
                <a:spcPts val="240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F64D-BEA5-4A40-8A3F-819CB67E890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73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b="0" dirty="0" smtClean="0"/>
              <a:t>Measuring Pension Fund Performance</a:t>
            </a:r>
            <a:endParaRPr lang="en-US" sz="3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3340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500" dirty="0" smtClean="0"/>
              <a:t>Internal Rate of Return (IRR) </a:t>
            </a:r>
            <a:r>
              <a:rPr lang="en-US" sz="2500" dirty="0" smtClean="0"/>
              <a:t>is a flawed measure</a:t>
            </a:r>
          </a:p>
          <a:p>
            <a:pPr>
              <a:spcBef>
                <a:spcPts val="600"/>
              </a:spcBef>
            </a:pPr>
            <a:endParaRPr lang="en-US" sz="1000" dirty="0" smtClean="0"/>
          </a:p>
          <a:p>
            <a:pPr>
              <a:spcBef>
                <a:spcPts val="600"/>
              </a:spcBef>
            </a:pPr>
            <a:r>
              <a:rPr lang="en-US" sz="2500" dirty="0" smtClean="0"/>
              <a:t>Academic researchers and many financial firms (e.g., Goldman Sachs) use </a:t>
            </a:r>
            <a:r>
              <a:rPr lang="en-US" sz="2500" dirty="0" smtClean="0"/>
              <a:t>Public Market Equivalen</a:t>
            </a:r>
            <a:r>
              <a:rPr lang="en-US" sz="2500" dirty="0" smtClean="0"/>
              <a:t>t (P</a:t>
            </a:r>
            <a:r>
              <a:rPr lang="en-US" sz="2500" dirty="0" smtClean="0"/>
              <a:t>ME)</a:t>
            </a:r>
            <a:endParaRPr lang="en-US" sz="2500" dirty="0" smtClean="0"/>
          </a:p>
          <a:p>
            <a:pPr>
              <a:spcBef>
                <a:spcPts val="600"/>
              </a:spcBef>
            </a:pPr>
            <a:endParaRPr lang="en-US" sz="1000" dirty="0" smtClean="0"/>
          </a:p>
          <a:p>
            <a:pPr>
              <a:spcBef>
                <a:spcPts val="600"/>
              </a:spcBef>
            </a:pPr>
            <a:r>
              <a:rPr lang="en-US" sz="2500" dirty="0" smtClean="0"/>
              <a:t>PME compares an investment in a PE fund to an equivalently timed investment in the relevant public equity market (e.g., S&amp;P500, Russell 3000)</a:t>
            </a:r>
          </a:p>
          <a:p>
            <a:pPr>
              <a:spcBef>
                <a:spcPts val="600"/>
              </a:spcBef>
            </a:pPr>
            <a:endParaRPr lang="en-US" sz="1000" dirty="0" smtClean="0"/>
          </a:p>
          <a:p>
            <a:pPr>
              <a:spcBef>
                <a:spcPts val="600"/>
              </a:spcBef>
            </a:pPr>
            <a:r>
              <a:rPr lang="en-US" sz="2500" dirty="0" smtClean="0"/>
              <a:t>A PME of </a:t>
            </a:r>
            <a:r>
              <a:rPr lang="en-US" sz="2500" dirty="0" smtClean="0"/>
              <a:t>1.20 implies </a:t>
            </a:r>
            <a:r>
              <a:rPr lang="en-US" sz="2500" dirty="0" smtClean="0"/>
              <a:t>that at the end of the fund’s life, investors </a:t>
            </a:r>
            <a:r>
              <a:rPr lang="en-US" sz="2500" dirty="0"/>
              <a:t> </a:t>
            </a:r>
            <a:r>
              <a:rPr lang="en-US" sz="2500" dirty="0" smtClean="0"/>
              <a:t>will earn </a:t>
            </a:r>
            <a:r>
              <a:rPr lang="en-US" sz="2500" dirty="0" smtClean="0"/>
              <a:t>20</a:t>
            </a:r>
            <a:r>
              <a:rPr lang="en-US" sz="2500" dirty="0" smtClean="0"/>
              <a:t>% more than if they had invested in the stock </a:t>
            </a:r>
            <a:r>
              <a:rPr lang="en-US" sz="2500" dirty="0" smtClean="0"/>
              <a:t>market</a:t>
            </a:r>
          </a:p>
          <a:p>
            <a:pPr lvl="1">
              <a:spcBef>
                <a:spcPts val="600"/>
              </a:spcBef>
            </a:pPr>
            <a:r>
              <a:rPr lang="en-US" sz="2200" dirty="0" smtClean="0"/>
              <a:t>If </a:t>
            </a:r>
            <a:r>
              <a:rPr lang="en-US" sz="2200" dirty="0" smtClean="0"/>
              <a:t>fund has </a:t>
            </a:r>
            <a:r>
              <a:rPr lang="en-US" sz="2200" dirty="0" smtClean="0"/>
              <a:t>10-year life span, </a:t>
            </a:r>
            <a:r>
              <a:rPr lang="en-US" sz="2200" dirty="0" smtClean="0"/>
              <a:t>outperformance is less than 2%/year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F64D-BEA5-4A40-8A3F-819CB67E890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6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en-US" sz="3200" b="0" dirty="0" smtClean="0"/>
              <a:t>Pension Fund Performance</a:t>
            </a:r>
            <a:br>
              <a:rPr lang="en-US" sz="3200" b="0" dirty="0" smtClean="0"/>
            </a:br>
            <a:r>
              <a:rPr lang="en-US" sz="2400" b="0" dirty="0" smtClean="0"/>
              <a:t>Harris, Jenkinson &amp; Kaplan (2014)</a:t>
            </a: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PME compared to S&amp;P 500</a:t>
            </a:r>
          </a:p>
          <a:p>
            <a:endParaRPr lang="en-US" sz="2600" dirty="0" smtClean="0"/>
          </a:p>
          <a:p>
            <a:endParaRPr lang="en-US" sz="2600" dirty="0"/>
          </a:p>
          <a:p>
            <a:endParaRPr lang="en-US" sz="2600" dirty="0" smtClean="0"/>
          </a:p>
          <a:p>
            <a:endParaRPr lang="en-US" sz="2600" dirty="0"/>
          </a:p>
          <a:p>
            <a:r>
              <a:rPr lang="en-US" sz="2600" dirty="0" smtClean="0"/>
              <a:t>PME compared to S&amp;P 500, Russell 3000, Russell 2000</a:t>
            </a:r>
          </a:p>
          <a:p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F64D-BEA5-4A40-8A3F-819CB67E8904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061881"/>
              </p:ext>
            </p:extLst>
          </p:nvPr>
        </p:nvGraphicFramePr>
        <p:xfrm>
          <a:off x="1524000" y="22098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2954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Buyout Funds PMEs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Vintage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Average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Wtd</a:t>
                      </a:r>
                      <a:r>
                        <a:rPr lang="en-US" dirty="0" smtClean="0"/>
                        <a:t>. Average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2000-08 average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Sample </a:t>
                      </a:r>
                      <a:r>
                        <a:rPr lang="en-US" dirty="0" smtClean="0"/>
                        <a:t>average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449911"/>
              </p:ext>
            </p:extLst>
          </p:nvPr>
        </p:nvGraphicFramePr>
        <p:xfrm>
          <a:off x="1447800" y="46482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371600"/>
                <a:gridCol w="1524000"/>
                <a:gridCol w="1371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Buyout</a:t>
                      </a:r>
                      <a:r>
                        <a:rPr lang="en-US" baseline="0" dirty="0" smtClean="0"/>
                        <a:t> Funds PMEs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Vintage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S&amp;P 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Russell 3000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Russell 2000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2000-08 average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Sample average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Sample median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1.02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978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Pension Fund Performance</a:t>
            </a:r>
            <a:br>
              <a:rPr lang="en-US" sz="3200" dirty="0" smtClean="0"/>
            </a:br>
            <a:r>
              <a:rPr lang="en-US" sz="2400" dirty="0" smtClean="0"/>
              <a:t>Harris, Jenkinson &amp; Kaplan (2014)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181600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Things to note:</a:t>
            </a:r>
          </a:p>
          <a:p>
            <a:pPr lvl="1"/>
            <a:r>
              <a:rPr lang="en-US" sz="2200" dirty="0" smtClean="0"/>
              <a:t>Data are from only LPs that use </a:t>
            </a:r>
            <a:r>
              <a:rPr lang="en-US" sz="2200" dirty="0" err="1" smtClean="0"/>
              <a:t>Burgiss</a:t>
            </a:r>
            <a:r>
              <a:rPr lang="en-US" sz="2200" dirty="0" smtClean="0"/>
              <a:t> system to track performance</a:t>
            </a:r>
          </a:p>
          <a:p>
            <a:pPr lvl="1"/>
            <a:r>
              <a:rPr lang="en-US" sz="2200" dirty="0" smtClean="0"/>
              <a:t>In the 2000 – 08 vintages, </a:t>
            </a:r>
            <a:r>
              <a:rPr lang="en-US" sz="2200" dirty="0" smtClean="0"/>
              <a:t>a large majority of </a:t>
            </a:r>
            <a:r>
              <a:rPr lang="en-US" sz="2200" dirty="0" smtClean="0"/>
              <a:t>investments by the median fund had not been realized at time of analysis</a:t>
            </a:r>
          </a:p>
          <a:p>
            <a:pPr lvl="1"/>
            <a:r>
              <a:rPr lang="en-US" sz="2200" dirty="0" smtClean="0"/>
              <a:t>Difference between average and median in sample </a:t>
            </a:r>
            <a:r>
              <a:rPr lang="en-US" sz="2200" dirty="0" smtClean="0">
                <a:sym typeface="Wingdings" panose="05000000000000000000" pitchFamily="2" charset="2"/>
              </a:rPr>
              <a:t></a:t>
            </a:r>
            <a:r>
              <a:rPr lang="en-US" sz="2200" dirty="0" smtClean="0"/>
              <a:t> average driven by top performers </a:t>
            </a:r>
          </a:p>
          <a:p>
            <a:pPr lvl="1"/>
            <a:endParaRPr lang="en-US" sz="1000" dirty="0" smtClean="0"/>
          </a:p>
          <a:p>
            <a:r>
              <a:rPr lang="en-US" sz="2600" dirty="0" smtClean="0"/>
              <a:t>PME shows performance over the life of the fund</a:t>
            </a:r>
          </a:p>
          <a:p>
            <a:pPr lvl="1"/>
            <a:r>
              <a:rPr lang="en-US" sz="2200" dirty="0" smtClean="0"/>
              <a:t>If funds have 10 year life span, PME of 1.27 is outperformance of  2.4% a year</a:t>
            </a:r>
          </a:p>
          <a:p>
            <a:pPr lvl="1"/>
            <a:r>
              <a:rPr lang="en-US" sz="2200" dirty="0" smtClean="0"/>
              <a:t>PME of 1.11% is outperformance of just over 1% a year</a:t>
            </a:r>
          </a:p>
          <a:p>
            <a:pPr lvl="1"/>
            <a:endParaRPr lang="en-US" sz="1000" dirty="0" smtClean="0"/>
          </a:p>
          <a:p>
            <a:r>
              <a:rPr lang="en-US" sz="2600" dirty="0" smtClean="0"/>
              <a:t>If Russell 2000 is right benchmark, investors in half the funds in sample would have done better in stock market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F64D-BEA5-4A40-8A3F-819CB67E890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06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Performance of Fully Liquidated Funds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382000" cy="55022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500" dirty="0" smtClean="0"/>
              <a:t>Source</a:t>
            </a:r>
            <a:r>
              <a:rPr lang="en-US" sz="2500" dirty="0"/>
              <a:t>: Robinson and </a:t>
            </a:r>
            <a:r>
              <a:rPr lang="en-US" sz="2500" dirty="0" err="1"/>
              <a:t>Sensoy</a:t>
            </a:r>
            <a:r>
              <a:rPr lang="en-US" sz="2500" dirty="0"/>
              <a:t> (2011, 2013), Tables 2, </a:t>
            </a:r>
            <a:r>
              <a:rPr lang="en-US" sz="2500" dirty="0" smtClean="0"/>
              <a:t>A-2*</a:t>
            </a:r>
            <a:endParaRPr lang="en-US" sz="2500" dirty="0"/>
          </a:p>
          <a:p>
            <a:pPr marL="0" indent="0">
              <a:buNone/>
            </a:pPr>
            <a:endParaRPr lang="en-US" sz="2500" dirty="0" smtClean="0"/>
          </a:p>
          <a:p>
            <a:pPr marL="0" indent="0">
              <a:buNone/>
            </a:pPr>
            <a:endParaRPr lang="en-US" sz="2500" dirty="0" smtClean="0"/>
          </a:p>
          <a:p>
            <a:pPr marL="0" indent="0">
              <a:buNone/>
            </a:pPr>
            <a:endParaRPr lang="en-US" sz="2500" dirty="0" smtClean="0"/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endParaRPr lang="en-US" sz="2500" dirty="0" smtClean="0"/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endParaRPr lang="en-US" sz="2500" dirty="0" smtClean="0"/>
          </a:p>
          <a:p>
            <a:pPr marL="0" indent="0">
              <a:buNone/>
            </a:pPr>
            <a:endParaRPr lang="en-US" sz="2500" dirty="0" smtClean="0"/>
          </a:p>
          <a:p>
            <a:pPr marL="0" indent="0">
              <a:buNone/>
            </a:pPr>
            <a:r>
              <a:rPr lang="en-US" sz="2000" smtClean="0"/>
              <a:t>*    Data</a:t>
            </a:r>
            <a:r>
              <a:rPr lang="en-US" sz="2000" dirty="0" smtClean="0"/>
              <a:t>: 368 pre-vintage year 2006 funds, liquidated by 6/302010</a:t>
            </a:r>
          </a:p>
          <a:p>
            <a:pPr marL="0" indent="0">
              <a:buNone/>
            </a:pPr>
            <a:r>
              <a:rPr lang="en-US" sz="2000" dirty="0" smtClean="0"/>
              <a:t>** </a:t>
            </a:r>
            <a:r>
              <a:rPr lang="en-US" sz="2000" dirty="0"/>
              <a:t>“Tailored PME”: </a:t>
            </a:r>
            <a:r>
              <a:rPr lang="en-US" sz="2000" dirty="0" err="1"/>
              <a:t>Fama</a:t>
            </a:r>
            <a:r>
              <a:rPr lang="en-US" sz="2000" dirty="0"/>
              <a:t>-French size </a:t>
            </a:r>
            <a:r>
              <a:rPr lang="en-US" sz="2000" dirty="0" err="1"/>
              <a:t>tercile</a:t>
            </a:r>
            <a:r>
              <a:rPr lang="en-US" sz="2000" dirty="0"/>
              <a:t> index according to whether the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fund </a:t>
            </a:r>
            <a:r>
              <a:rPr lang="en-US" sz="2000" dirty="0"/>
              <a:t>is self-described a s</a:t>
            </a:r>
            <a:r>
              <a:rPr lang="en-US" sz="2000" dirty="0" smtClean="0"/>
              <a:t>mall-cap</a:t>
            </a:r>
            <a:r>
              <a:rPr lang="en-US" sz="2000" dirty="0"/>
              <a:t>, mid-cap, or large-cap buyout fund</a:t>
            </a:r>
          </a:p>
          <a:p>
            <a:pPr marL="0" indent="0">
              <a:buNone/>
            </a:pPr>
            <a:endParaRPr lang="en-US" sz="2500" dirty="0" smtClean="0"/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endParaRPr lang="en-US" sz="2500" dirty="0" smtClean="0"/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endParaRPr lang="en-US" sz="2500" dirty="0" smtClean="0"/>
          </a:p>
          <a:p>
            <a:pPr marL="0" indent="0">
              <a:buNone/>
            </a:pPr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F64D-BEA5-4A40-8A3F-819CB67E8904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377635"/>
              </p:ext>
            </p:extLst>
          </p:nvPr>
        </p:nvGraphicFramePr>
        <p:xfrm>
          <a:off x="1905000" y="2057400"/>
          <a:ext cx="5522311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214"/>
                <a:gridCol w="1699172"/>
                <a:gridCol w="2208925"/>
              </a:tblGrid>
              <a:tr h="38100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S&amp;P PME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Tailored</a:t>
                      </a:r>
                      <a:r>
                        <a:rPr lang="en-US" sz="2400" baseline="0" dirty="0" smtClean="0"/>
                        <a:t> PME**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1.18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1.10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Median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1.09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1.00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</a:t>
                      </a:r>
                      <a:r>
                        <a:rPr lang="en-US" sz="2400" baseline="30000" dirty="0" smtClean="0"/>
                        <a:t>th</a:t>
                      </a:r>
                      <a:r>
                        <a:rPr lang="en-US" sz="2400" dirty="0" smtClean="0"/>
                        <a:t> %</a:t>
                      </a:r>
                      <a:r>
                        <a:rPr lang="en-US" sz="2400" dirty="0" err="1" smtClean="0"/>
                        <a:t>ile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0.82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0.77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75% %</a:t>
                      </a:r>
                      <a:r>
                        <a:rPr lang="en-US" sz="2400" dirty="0" err="1" smtClean="0"/>
                        <a:t>ile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1.46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1.37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65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Persistence of Performance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906963"/>
          </a:xfrm>
        </p:spPr>
        <p:txBody>
          <a:bodyPr>
            <a:normAutofit/>
          </a:bodyPr>
          <a:lstStyle/>
          <a:p>
            <a:r>
              <a:rPr lang="en-US" sz="2500" dirty="0" smtClean="0"/>
              <a:t>Likelihood that next funds are in same performance bracket</a:t>
            </a:r>
          </a:p>
          <a:p>
            <a:r>
              <a:rPr lang="en-US" sz="2500" dirty="0" smtClean="0"/>
              <a:t>Kaplan and </a:t>
            </a:r>
            <a:r>
              <a:rPr lang="en-US" sz="2500" dirty="0" err="1" smtClean="0"/>
              <a:t>Schoar</a:t>
            </a:r>
            <a:r>
              <a:rPr lang="en-US" sz="2500" dirty="0" smtClean="0"/>
              <a:t> (2005): pre-2000</a:t>
            </a:r>
          </a:p>
          <a:p>
            <a:pPr marL="0" indent="0">
              <a:buNone/>
            </a:pPr>
            <a:endParaRPr lang="en-US" sz="2500" dirty="0" smtClean="0"/>
          </a:p>
          <a:p>
            <a:pPr marL="0" indent="0">
              <a:buNone/>
            </a:pPr>
            <a:endParaRPr lang="en-US" sz="2500" dirty="0" smtClean="0"/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endParaRPr lang="en-US" sz="2500" dirty="0" smtClean="0"/>
          </a:p>
          <a:p>
            <a:r>
              <a:rPr lang="en-US" sz="2500" dirty="0" smtClean="0"/>
              <a:t>Harris, Jenkinson, Kaplan, </a:t>
            </a:r>
            <a:r>
              <a:rPr lang="en-US" sz="2500" dirty="0" err="1" smtClean="0"/>
              <a:t>Stucke</a:t>
            </a:r>
            <a:r>
              <a:rPr lang="en-US" sz="2500" dirty="0" smtClean="0"/>
              <a:t> (2014): post-2000</a:t>
            </a:r>
          </a:p>
          <a:p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F64D-BEA5-4A40-8A3F-819CB67E8904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063068"/>
              </p:ext>
            </p:extLst>
          </p:nvPr>
        </p:nvGraphicFramePr>
        <p:xfrm>
          <a:off x="1524000" y="22860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524000"/>
                <a:gridCol w="1524000"/>
                <a:gridCol w="1295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Bottom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Middle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Bottom </a:t>
                      </a:r>
                      <a:r>
                        <a:rPr lang="en-US" dirty="0" err="1" smtClean="0"/>
                        <a:t>Tercile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49%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Middle </a:t>
                      </a:r>
                      <a:r>
                        <a:rPr lang="en-US" dirty="0" err="1" smtClean="0"/>
                        <a:t>Tercile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 </a:t>
                      </a:r>
                      <a:r>
                        <a:rPr lang="en-US" dirty="0" err="1" smtClean="0"/>
                        <a:t>Tercile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48%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762591"/>
              </p:ext>
            </p:extLst>
          </p:nvPr>
        </p:nvGraphicFramePr>
        <p:xfrm>
          <a:off x="1371600" y="4495800"/>
          <a:ext cx="6477000" cy="186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143000"/>
                <a:gridCol w="1143000"/>
                <a:gridCol w="1295400"/>
                <a:gridCol w="1143000"/>
              </a:tblGrid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Bottom Quartile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32%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21%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Third Quartile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28%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Second Quartile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32%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23%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24%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 Quartile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19%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30%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22%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67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PE Hasn’t Beaten Stock Market Since </a:t>
            </a:r>
            <a:r>
              <a:rPr lang="en-US" sz="3200" dirty="0" smtClean="0"/>
              <a:t>2005</a:t>
            </a:r>
            <a:br>
              <a:rPr lang="en-US" sz="3200" dirty="0" smtClean="0"/>
            </a:br>
            <a:r>
              <a:rPr lang="en-US" sz="2400" dirty="0" smtClean="0"/>
              <a:t>(PitchBook 3Q2015 Benchmarking Report)</a:t>
            </a:r>
            <a:endParaRPr lang="en-US" sz="24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75438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674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ick Template">
  <a:themeElements>
    <a:clrScheme name="CEP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4BD97"/>
      </a:accent1>
      <a:accent2>
        <a:srgbClr val="17365D"/>
      </a:accent2>
      <a:accent3>
        <a:srgbClr val="C6D9F0"/>
      </a:accent3>
      <a:accent4>
        <a:srgbClr val="548DD4"/>
      </a:accent4>
      <a:accent5>
        <a:srgbClr val="938953"/>
      </a:accent5>
      <a:accent6>
        <a:srgbClr val="1F497D"/>
      </a:accent6>
      <a:hlink>
        <a:srgbClr val="548DD4"/>
      </a:hlink>
      <a:folHlink>
        <a:srgbClr val="548DD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Quick Template</Template>
  <TotalTime>12576</TotalTime>
  <Words>1171</Words>
  <Application>Microsoft Office PowerPoint</Application>
  <PresentationFormat>On-screen Show (4:3)</PresentationFormat>
  <Paragraphs>290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Quick Template</vt:lpstr>
      <vt:lpstr>PowerPoint Presentation</vt:lpstr>
      <vt:lpstr>Prologue: Performance of CalPERS  Private Equity Investments</vt:lpstr>
      <vt:lpstr>Overview of Presentation</vt:lpstr>
      <vt:lpstr>Measuring Pension Fund Performance</vt:lpstr>
      <vt:lpstr>Pension Fund Performance Harris, Jenkinson &amp; Kaplan (2014)</vt:lpstr>
      <vt:lpstr>Pension Fund Performance Harris, Jenkinson &amp; Kaplan (2014)</vt:lpstr>
      <vt:lpstr> Performance of Fully Liquidated Funds</vt:lpstr>
      <vt:lpstr>Persistence of Performance</vt:lpstr>
      <vt:lpstr>PE Hasn’t Beaten Stock Market Since 2005 (PitchBook 3Q2015 Benchmarking Report)</vt:lpstr>
      <vt:lpstr>CalPERS Monthly Update Performance &amp; Risk</vt:lpstr>
      <vt:lpstr>PowerPoint Presentation</vt:lpstr>
      <vt:lpstr>Absolute Returns – Wrong Measure for PE</vt:lpstr>
      <vt:lpstr>PowerPoint Presentation</vt:lpstr>
      <vt:lpstr>CalPERS Stock Market Benchmark</vt:lpstr>
      <vt:lpstr>CalPERS Monthly Update Performance &amp; Risk</vt:lpstr>
      <vt:lpstr>Why the ‘House’ Never Loses: Management Fees</vt:lpstr>
      <vt:lpstr>Why the ‘House’ Never Loses: ‘Advisory Fees’</vt:lpstr>
      <vt:lpstr>PE Returns Net of Fees</vt:lpstr>
      <vt:lpstr>PowerPoint Presentation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Milla</dc:creator>
  <cp:lastModifiedBy>eappelbaum</cp:lastModifiedBy>
  <cp:revision>200</cp:revision>
  <cp:lastPrinted>2014-09-04T16:44:49Z</cp:lastPrinted>
  <dcterms:created xsi:type="dcterms:W3CDTF">2013-02-04T20:50:45Z</dcterms:created>
  <dcterms:modified xsi:type="dcterms:W3CDTF">2015-11-11T21:48:53Z</dcterms:modified>
</cp:coreProperties>
</file>